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3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890BCCD-3532-4FB5-95F4-3ACF7FB4F637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922247-E6E5-4F06-B4C0-02A298C1437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CCD-3532-4FB5-95F4-3ACF7FB4F637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2247-E6E5-4F06-B4C0-02A298C14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CCD-3532-4FB5-95F4-3ACF7FB4F637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D922247-E6E5-4F06-B4C0-02A298C14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CCD-3532-4FB5-95F4-3ACF7FB4F637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2247-E6E5-4F06-B4C0-02A298C143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CCD-3532-4FB5-95F4-3ACF7FB4F637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D922247-E6E5-4F06-B4C0-02A298C143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CCD-3532-4FB5-95F4-3ACF7FB4F637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2247-E6E5-4F06-B4C0-02A298C143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CCD-3532-4FB5-95F4-3ACF7FB4F637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2247-E6E5-4F06-B4C0-02A298C143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CCD-3532-4FB5-95F4-3ACF7FB4F637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2247-E6E5-4F06-B4C0-02A298C1437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CCD-3532-4FB5-95F4-3ACF7FB4F637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2247-E6E5-4F06-B4C0-02A298C14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CCD-3532-4FB5-95F4-3ACF7FB4F637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922247-E6E5-4F06-B4C0-02A298C143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CCD-3532-4FB5-95F4-3ACF7FB4F637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2247-E6E5-4F06-B4C0-02A298C143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890BCCD-3532-4FB5-95F4-3ACF7FB4F637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D922247-E6E5-4F06-B4C0-02A298C143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lastic.com/parents/resources/article/more-reading-resources/17-ways-to-keep-your-middle-schooler-turning-pages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finch@tmsacademy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ELA-Literacy/RI/6/" TargetMode="External"/><Relationship Id="rId2" Type="http://schemas.openxmlformats.org/officeDocument/2006/relationships/hyperlink" Target="http://www.corestandards.org/ELA-Literacy/RL/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restandards.org/ELA-Literacy/L/6/" TargetMode="External"/><Relationship Id="rId5" Type="http://schemas.openxmlformats.org/officeDocument/2006/relationships/hyperlink" Target="http://www.corestandards.org/ELA-Literacy/SL/6/" TargetMode="External"/><Relationship Id="rId4" Type="http://schemas.openxmlformats.org/officeDocument/2006/relationships/hyperlink" Target="http://www.corestandards.org/ELA-Literacy/W/6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Finch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6th Grade </a:t>
            </a:r>
            <a:r>
              <a:rPr lang="en-US" dirty="0" err="1" smtClean="0"/>
              <a:t>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98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efinch\AppData\Local\Microsoft\Windows\Temporary Internet Files\Content.IE5\33NSYUKK\bedtime-stor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473" y="2516878"/>
            <a:ext cx="3168897" cy="270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at Home!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19070"/>
            <a:ext cx="5029200" cy="468173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en-US" sz="2400" dirty="0" smtClean="0"/>
          </a:p>
          <a:p>
            <a:r>
              <a:rPr lang="en-US" dirty="0" smtClean="0"/>
              <a:t>Reading at home is ESSENTIAL</a:t>
            </a:r>
          </a:p>
          <a:p>
            <a:r>
              <a:rPr lang="en-US" dirty="0" smtClean="0"/>
              <a:t>Enjoy these </a:t>
            </a:r>
            <a:r>
              <a:rPr lang="en-US" dirty="0" smtClean="0">
                <a:hlinkClick r:id="rId3"/>
              </a:rPr>
              <a:t>tips from Scholastic </a:t>
            </a:r>
            <a:r>
              <a:rPr lang="en-US" dirty="0" smtClean="0"/>
              <a:t>for encouraging your middle-school student to read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smtClean="0"/>
              <a:t>more students read, the better </a:t>
            </a:r>
            <a:r>
              <a:rPr lang="en-US" sz="2000" dirty="0" smtClean="0"/>
              <a:t>their comprehension will become! </a:t>
            </a:r>
          </a:p>
          <a:p>
            <a:r>
              <a:rPr lang="en-US" dirty="0" smtClean="0"/>
              <a:t>“The </a:t>
            </a:r>
            <a:r>
              <a:rPr lang="en-US" dirty="0"/>
              <a:t>Educational Testing Services reported that students who do more reading at home are better readers and have higher math </a:t>
            </a:r>
            <a:r>
              <a:rPr lang="en-US" dirty="0" smtClean="0"/>
              <a:t>scores” (National Education Association).</a:t>
            </a:r>
          </a:p>
          <a:p>
            <a:r>
              <a:rPr lang="en-US" dirty="0" smtClean="0"/>
              <a:t>“The </a:t>
            </a:r>
            <a:r>
              <a:rPr lang="en-US" dirty="0"/>
              <a:t>U.S. Department of Education</a:t>
            </a:r>
            <a:r>
              <a:rPr lang="en-US" baseline="30000" dirty="0"/>
              <a:t>5</a:t>
            </a:r>
            <a:r>
              <a:rPr lang="en-US" dirty="0"/>
              <a:t> found that, generally, the more students read for fun on their own time, the higher their reading </a:t>
            </a:r>
            <a:r>
              <a:rPr lang="en-US" dirty="0" smtClean="0"/>
              <a:t>scores”</a:t>
            </a:r>
            <a:r>
              <a:rPr lang="en-US" dirty="0"/>
              <a:t> (National Education Association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94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visiting my website, you will have access to:</a:t>
            </a:r>
          </a:p>
          <a:p>
            <a:pPr lvl="1"/>
            <a:r>
              <a:rPr lang="en-US" dirty="0" smtClean="0"/>
              <a:t>Class news</a:t>
            </a:r>
          </a:p>
          <a:p>
            <a:pPr lvl="1"/>
            <a:r>
              <a:rPr lang="en-US" dirty="0" smtClean="0"/>
              <a:t>EOG preparation materials</a:t>
            </a:r>
          </a:p>
          <a:p>
            <a:pPr lvl="1"/>
            <a:r>
              <a:rPr lang="en-US" dirty="0" smtClean="0"/>
              <a:t>Links to important websites</a:t>
            </a:r>
          </a:p>
          <a:p>
            <a:pPr lvl="1"/>
            <a:r>
              <a:rPr lang="en-US" dirty="0" smtClean="0"/>
              <a:t>Resources and notes from class</a:t>
            </a:r>
          </a:p>
          <a:p>
            <a:pPr lvl="1"/>
            <a:r>
              <a:rPr lang="en-US" dirty="0" smtClean="0"/>
              <a:t>The syllabus</a:t>
            </a:r>
          </a:p>
          <a:p>
            <a:pPr lvl="1"/>
            <a:r>
              <a:rPr lang="en-US" dirty="0" smtClean="0"/>
              <a:t>Classroom routines and expectations </a:t>
            </a:r>
          </a:p>
          <a:p>
            <a:r>
              <a:rPr lang="en-US" dirty="0" smtClean="0"/>
              <a:t>Contact me at </a:t>
            </a:r>
            <a:r>
              <a:rPr lang="en-US" dirty="0" smtClean="0">
                <a:hlinkClick r:id="rId2"/>
              </a:rPr>
              <a:t>afinch@tmsacademy.org</a:t>
            </a:r>
            <a:r>
              <a:rPr lang="en-US" dirty="0" smtClean="0"/>
              <a:t> with any questions or concerns.</a:t>
            </a:r>
          </a:p>
          <a:p>
            <a:r>
              <a:rPr lang="en-US" dirty="0" smtClean="0"/>
              <a:t>Please check PowerSchool regularly and encourage your child to do the same.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2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the yellow text to access a list of standards </a:t>
            </a:r>
            <a:endParaRPr lang="en-US" dirty="0"/>
          </a:p>
          <a:p>
            <a:pPr lvl="1"/>
            <a:r>
              <a:rPr lang="en-US" dirty="0" smtClean="0"/>
              <a:t>Reading</a:t>
            </a:r>
            <a:r>
              <a:rPr lang="en-US" dirty="0"/>
              <a:t>: </a:t>
            </a:r>
            <a:r>
              <a:rPr lang="en-US" dirty="0" smtClean="0">
                <a:hlinkClick r:id="rId2"/>
              </a:rPr>
              <a:t>Literature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​</a:t>
            </a:r>
            <a:r>
              <a:rPr lang="en-US" dirty="0"/>
              <a:t>Reading: </a:t>
            </a:r>
            <a:r>
              <a:rPr lang="en-US" dirty="0">
                <a:hlinkClick r:id="rId3"/>
              </a:rPr>
              <a:t>Informational </a:t>
            </a:r>
            <a:r>
              <a:rPr lang="en-US" dirty="0" smtClean="0">
                <a:hlinkClick r:id="rId3"/>
              </a:rPr>
              <a:t>Text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Writing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Speaking </a:t>
            </a:r>
            <a:r>
              <a:rPr lang="en-US" dirty="0">
                <a:hlinkClick r:id="rId5"/>
              </a:rPr>
              <a:t>and </a:t>
            </a:r>
            <a:r>
              <a:rPr lang="en-US" dirty="0" smtClean="0">
                <a:hlinkClick r:id="rId5"/>
              </a:rPr>
              <a:t>Listening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Language</a:t>
            </a:r>
            <a:endParaRPr lang="en-US" dirty="0" smtClean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  <a:r>
              <a:rPr lang="en-US" dirty="0" err="1" smtClean="0"/>
              <a:t>ela</a:t>
            </a:r>
            <a:r>
              <a:rPr lang="en-US" dirty="0" smtClean="0"/>
              <a:t>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7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3886201" cy="4407408"/>
          </a:xfrm>
        </p:spPr>
        <p:txBody>
          <a:bodyPr/>
          <a:lstStyle/>
          <a:p>
            <a:r>
              <a:rPr lang="en-US" dirty="0" smtClean="0"/>
              <a:t>Prentice Hall Literature: Grade 6</a:t>
            </a:r>
          </a:p>
          <a:p>
            <a:r>
              <a:rPr lang="en-US" dirty="0" smtClean="0"/>
              <a:t>Online access</a:t>
            </a:r>
          </a:p>
          <a:p>
            <a:pPr lvl="1"/>
            <a:r>
              <a:rPr lang="en-US" dirty="0" smtClean="0"/>
              <a:t>Pearsonsuccessnet.com</a:t>
            </a:r>
          </a:p>
          <a:p>
            <a:pPr lvl="1"/>
            <a:r>
              <a:rPr lang="en-US" dirty="0" smtClean="0"/>
              <a:t>Students will bring home account information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Literature textbook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636" y="2209800"/>
            <a:ext cx="2743200" cy="347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842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4038601" cy="4407408"/>
          </a:xfrm>
        </p:spPr>
        <p:txBody>
          <a:bodyPr/>
          <a:lstStyle/>
          <a:p>
            <a:r>
              <a:rPr lang="en-US" dirty="0" smtClean="0"/>
              <a:t>We will read several novels this school year. </a:t>
            </a:r>
          </a:p>
          <a:p>
            <a:r>
              <a:rPr lang="en-US" dirty="0" smtClean="0"/>
              <a:t>Students will be asked to purchase </a:t>
            </a:r>
            <a:r>
              <a:rPr lang="en-US" b="1" dirty="0" smtClean="0"/>
              <a:t>some</a:t>
            </a:r>
            <a:r>
              <a:rPr lang="en-US" dirty="0" smtClean="0"/>
              <a:t> of the novels (</a:t>
            </a:r>
            <a:r>
              <a:rPr lang="en-US" i="1" dirty="0" smtClean="0"/>
              <a:t>but not all</a:t>
            </a:r>
            <a:r>
              <a:rPr lang="en-US" dirty="0" smtClean="0"/>
              <a:t>) to practice the skill of annotating. 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studies</a:t>
            </a:r>
            <a:endParaRPr lang="en-US" dirty="0"/>
          </a:p>
        </p:txBody>
      </p:sp>
      <p:sp>
        <p:nvSpPr>
          <p:cNvPr id="4" name="AutoShape 2" descr="Image result for won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10000"/>
            <a:ext cx="17335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5" descr="Image result for the giv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935" y="3000375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05000"/>
            <a:ext cx="17811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656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5029201" cy="4407408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Wordly</a:t>
            </a:r>
            <a:r>
              <a:rPr lang="en-US" b="1" dirty="0" smtClean="0"/>
              <a:t> Wise 3000 Book 6</a:t>
            </a:r>
          </a:p>
          <a:p>
            <a:r>
              <a:rPr lang="en-US" dirty="0" smtClean="0"/>
              <a:t>In addition to reading the directions for each activity (A, B, C, D, and E), students should note the following guidelines:</a:t>
            </a:r>
          </a:p>
          <a:p>
            <a:pPr lvl="1"/>
            <a:r>
              <a:rPr lang="en-US" b="1" dirty="0"/>
              <a:t>Activity A</a:t>
            </a:r>
            <a:r>
              <a:rPr lang="en-US" dirty="0"/>
              <a:t>: In addition to circling the two correct letters, you </a:t>
            </a:r>
            <a:r>
              <a:rPr lang="en-US" i="1" dirty="0"/>
              <a:t>must </a:t>
            </a:r>
            <a:r>
              <a:rPr lang="en-US" dirty="0"/>
              <a:t>write the full definition on the line. Be sure you spell the vocabulary word correctly! </a:t>
            </a:r>
          </a:p>
          <a:p>
            <a:pPr lvl="1"/>
            <a:r>
              <a:rPr lang="en-US" b="1" dirty="0"/>
              <a:t>Activity B:</a:t>
            </a:r>
            <a:r>
              <a:rPr lang="en-US" dirty="0"/>
              <a:t> When filling in the vocabulary word, make sure you're using the correct tense if it's a verb. If it's a noun, consider whether it should be singular or plural.</a:t>
            </a:r>
          </a:p>
          <a:p>
            <a:pPr lvl="1"/>
            <a:r>
              <a:rPr lang="en-US" b="1" dirty="0"/>
              <a:t>Activity C: </a:t>
            </a:r>
            <a:r>
              <a:rPr lang="en-US" dirty="0"/>
              <a:t>Choose the </a:t>
            </a:r>
            <a:r>
              <a:rPr lang="en-US" i="1" dirty="0"/>
              <a:t>best </a:t>
            </a:r>
            <a:r>
              <a:rPr lang="en-US" dirty="0"/>
              <a:t>answers. </a:t>
            </a:r>
          </a:p>
          <a:p>
            <a:pPr lvl="1"/>
            <a:r>
              <a:rPr lang="en-US" b="1" dirty="0"/>
              <a:t>Activity E:</a:t>
            </a:r>
            <a:r>
              <a:rPr lang="en-US" dirty="0"/>
              <a:t> Use the UNWRAP strategies. If there isn't a bold word in the question, you </a:t>
            </a:r>
            <a:r>
              <a:rPr lang="en-US" i="1" dirty="0"/>
              <a:t>must </a:t>
            </a:r>
            <a:r>
              <a:rPr lang="en-US" dirty="0"/>
              <a:t>use a vocabulary word in the answer. Write in complete sentences. 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pic>
        <p:nvPicPr>
          <p:cNvPr id="2050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28800"/>
            <a:ext cx="29241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94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Prentice Hall 6</a:t>
            </a:r>
            <a:r>
              <a:rPr lang="en-US" baseline="30000" dirty="0" smtClean="0"/>
              <a:t>th</a:t>
            </a:r>
            <a:r>
              <a:rPr lang="en-US" dirty="0" smtClean="0"/>
              <a:t> Grade Grammar Handbook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07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order books online, visit </a:t>
            </a:r>
            <a:r>
              <a:rPr lang="en-US" dirty="0"/>
              <a:t>SCHOLASTIC.COM/READINGCLUB</a:t>
            </a:r>
            <a:endParaRPr lang="en-US" dirty="0" smtClean="0"/>
          </a:p>
          <a:p>
            <a:pPr lvl="1"/>
            <a:r>
              <a:rPr lang="en-US" dirty="0" smtClean="0"/>
              <a:t>Our classroom code is NG6YZ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will be participating in Pizza Hut’s, </a:t>
            </a:r>
            <a:r>
              <a:rPr lang="en-US" i="1" dirty="0" smtClean="0"/>
              <a:t>Book It!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To participate, students should read 20 minutes per day </a:t>
            </a:r>
          </a:p>
          <a:p>
            <a:pPr lvl="1"/>
            <a:r>
              <a:rPr lang="en-US" dirty="0" smtClean="0"/>
              <a:t>Record this information (</a:t>
            </a:r>
            <a:r>
              <a:rPr lang="en-US" i="1" dirty="0" smtClean="0"/>
              <a:t>Book It! </a:t>
            </a:r>
            <a:r>
              <a:rPr lang="en-US" dirty="0" smtClean="0"/>
              <a:t>Reading log)</a:t>
            </a:r>
          </a:p>
          <a:p>
            <a:pPr lvl="1"/>
            <a:r>
              <a:rPr lang="en-US" dirty="0" smtClean="0"/>
              <a:t>At the end of the month, students can turn in their reading logs in class and receive a free personal pizza coupon from Pizza Hut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Scholastic and book it!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55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4953001" cy="44074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Email and PowerSchool are my primary sources of communication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Email: afinch@tmsacademy.org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PowerSchool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</a:t>
            </a:r>
            <a:r>
              <a:rPr lang="en-US" sz="1800" dirty="0" smtClean="0"/>
              <a:t>pcoming </a:t>
            </a:r>
            <a:r>
              <a:rPr lang="en-US" sz="1800" dirty="0" smtClean="0"/>
              <a:t>due dates for tests, quizzes, homework assignments, etc.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Subject to </a:t>
            </a:r>
            <a:r>
              <a:rPr lang="en-US" sz="1800" dirty="0" smtClean="0"/>
              <a:t>change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i="1" dirty="0"/>
              <a:t>S</a:t>
            </a:r>
            <a:r>
              <a:rPr lang="en-US" i="1" dirty="0" smtClean="0"/>
              <a:t>tudents </a:t>
            </a:r>
            <a:r>
              <a:rPr lang="en-US" i="1" dirty="0" smtClean="0"/>
              <a:t>should be using agenda to write down their </a:t>
            </a:r>
            <a:r>
              <a:rPr lang="en-US" i="1" dirty="0" smtClean="0"/>
              <a:t>homework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Missing work, late work, scores, </a:t>
            </a:r>
            <a:r>
              <a:rPr lang="en-US" sz="2000" dirty="0" smtClean="0"/>
              <a:t>grades can be viewed on PowerSchool</a:t>
            </a:r>
            <a:endParaRPr lang="en-US" sz="2000" dirty="0" smtClean="0"/>
          </a:p>
        </p:txBody>
      </p:sp>
      <p:pic>
        <p:nvPicPr>
          <p:cNvPr id="7170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782" y="2438400"/>
            <a:ext cx="2686050" cy="231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363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352</TotalTime>
  <Words>324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6th Grade ela</vt:lpstr>
      <vt:lpstr>website</vt:lpstr>
      <vt:lpstr>6th Grade ela standards</vt:lpstr>
      <vt:lpstr>6th grade Literature textbook</vt:lpstr>
      <vt:lpstr>Novel studies</vt:lpstr>
      <vt:lpstr>Vocabulary</vt:lpstr>
      <vt:lpstr>Grammar</vt:lpstr>
      <vt:lpstr>Scholastic and book it! program</vt:lpstr>
      <vt:lpstr>Communication</vt:lpstr>
      <vt:lpstr>Reading at Home!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ela</dc:title>
  <dc:creator>Alexandra Finch</dc:creator>
  <cp:lastModifiedBy>Alexandra Finch</cp:lastModifiedBy>
  <cp:revision>9</cp:revision>
  <dcterms:created xsi:type="dcterms:W3CDTF">2017-09-11T14:44:30Z</dcterms:created>
  <dcterms:modified xsi:type="dcterms:W3CDTF">2017-09-11T20:37:27Z</dcterms:modified>
</cp:coreProperties>
</file>